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5" r:id="rId2"/>
    <p:sldId id="283" r:id="rId3"/>
    <p:sldId id="279" r:id="rId4"/>
    <p:sldId id="287" r:id="rId5"/>
    <p:sldId id="273" r:id="rId6"/>
    <p:sldId id="267" r:id="rId7"/>
    <p:sldId id="284"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692" autoAdjust="0"/>
  </p:normalViewPr>
  <p:slideViewPr>
    <p:cSldViewPr snapToGrid="0">
      <p:cViewPr varScale="1">
        <p:scale>
          <a:sx n="43" d="100"/>
          <a:sy n="43" d="100"/>
        </p:scale>
        <p:origin x="1576"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50CF0E0-98B4-420D-94EA-C8660238E492}" type="sibTrans" cxnId="{6A87F37E-761F-4936-BF3B-CE8014508165}">
      <dgm:prSet/>
      <dgm:spPr/>
      <dgm:t>
        <a:bodyPr/>
        <a:lstStyle/>
        <a:p>
          <a:endParaRPr lang="en-US"/>
        </a:p>
      </dgm:t>
    </dgm:pt>
    <dgm:pt modelId="{9BB83C68-992B-4EA0-A564-E18F0132E351}" type="parTrans" cxnId="{6A87F37E-761F-4936-BF3B-CE8014508165}">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20955" custLinFactNeighborY="54663"/>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41357" custLinFactNeighborY="9250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X="141195" custScaleY="101771" custLinFactX="7462" custLinFactY="-13128" custLinFactNeighborX="100000"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90698" custLinFactNeighborX="-1926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12969" custLinFactY="128987" custLinFactNeighborX="-300000" custLinFactNeighborY="2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56908" custScaleY="114939" custLinFactNeighborX="-49000" custLinFactNeighborY="94779">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69352" custLinFactNeighborX="-100000" custLinFactNeighborY="80272"/>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Y="42750" custLinFactNeighborX="-19804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75928" custScaleY="102859" custLinFactNeighborX="38877" custLinFactNeighborY="-5452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479841" y="572485"/>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655153" y="759039"/>
          <a:ext cx="542636" cy="5426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722433" y="543885"/>
          <a:ext cx="2189074" cy="67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722433" y="543885"/>
        <a:ext cx="2189074" cy="671201"/>
      </dsp:txXfrm>
    </dsp:sp>
    <dsp:sp modelId="{8047C1AE-0509-470A-97BE-83429AB84D24}">
      <dsp:nvSpPr>
        <dsp:cNvPr id="0" name=""/>
        <dsp:cNvSpPr/>
      </dsp:nvSpPr>
      <dsp:spPr>
        <a:xfrm>
          <a:off x="492327" y="1837309"/>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678212" y="2020560"/>
          <a:ext cx="542636" cy="54263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757053" y="1849943"/>
          <a:ext cx="2432686" cy="758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757053" y="1849943"/>
        <a:ext cx="2432686" cy="758047"/>
      </dsp:txXfrm>
    </dsp:sp>
    <dsp:sp modelId="{A2BF4DF4-88CA-4BB1-A1D7-660F02AB0C11}">
      <dsp:nvSpPr>
        <dsp:cNvPr id="0" name=""/>
        <dsp:cNvSpPr/>
      </dsp:nvSpPr>
      <dsp:spPr>
        <a:xfrm>
          <a:off x="428396" y="3129663"/>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614277" y="3346665"/>
          <a:ext cx="542636" cy="542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741852" y="3241813"/>
          <a:ext cx="2727571" cy="67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741852" y="3241813"/>
        <a:ext cx="2727571" cy="6783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r>
              <a:rPr lang="en-US" sz="1200" dirty="0"/>
              <a:t>When Emma was born, everything seemed fine. But as months passed, her parents noticed she wasn’t sitting, crawling, or talking like other babies at the park. They felt worried, and unsure why the books milestones didn’t fit their little girl. They finally got an answer — she was diagnosed with Down syndrome, a genetic condition that affects learning and development. The diagnosis brought clarity but no plan or next month’s progress.</a:t>
            </a:r>
            <a:endParaRPr lang="en-US" dirty="0"/>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1</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dirty="0"/>
              <a:t>According to the </a:t>
            </a:r>
            <a:r>
              <a:rPr lang="en-US" b="1" dirty="0"/>
              <a:t>2022 National Survey of Children’s Health</a:t>
            </a:r>
            <a:r>
              <a:rPr lang="en-US" dirty="0"/>
              <a:t>, about </a:t>
            </a:r>
            <a:r>
              <a:rPr lang="en-US" b="1" dirty="0"/>
              <a:t>10.7%</a:t>
            </a:r>
            <a:r>
              <a:rPr lang="en-US" dirty="0"/>
              <a:t> of all children ages 0–17, approximately </a:t>
            </a:r>
            <a:r>
              <a:rPr lang="en-US" b="1" dirty="0"/>
              <a:t>7.8 million U.S. children </a:t>
            </a:r>
            <a:r>
              <a:rPr lang="en-US" dirty="0"/>
              <a:t>receive developmental “special services,” such as speech, occupational, or physical </a:t>
            </a:r>
            <a:r>
              <a:rPr lang="en-US" err="1"/>
              <a:t>therapy</a:t>
            </a:r>
            <a:r>
              <a:rPr lang="en-US"/>
              <a:t>. </a:t>
            </a:r>
            <a:r>
              <a:rPr lang="en-US" b="0"/>
              <a:t>Just </a:t>
            </a:r>
            <a:r>
              <a:rPr lang="en-US" b="0" dirty="0"/>
              <a:t>like Emma’s, these families are navigating the care system but the guidance they find is often fragmented, routines are hard to follow, and real support feels just out of reach.</a:t>
            </a:r>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2</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7030A0"/>
                </a:solidFill>
              </a:rPr>
              <a:t>That’s why we built Genex. Genetics made practical. </a:t>
            </a:r>
            <a:endParaRPr lang="en-US" b="0" dirty="0"/>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6461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technology unifies data from various sources. At its heart lies a biomedical knowledge graph, where micro-agents and language models work together to interpret complex genomic and clinical data. This intelligence powers the Genex App and the Dashboard.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App offers personalized care plans, curated 5–10-minute daily activities, gentle reminders, progress tracking, and — most importantly — a supportive community. Through the Genex App, families gain confidence, teachers and therapists stay aligned, children get consistent support — every single day and no one walks alone. The best part? Genex is multilingual and free</a:t>
            </a:r>
            <a:r>
              <a:rPr lang="en-US" dirty="0"/>
              <a:t>. </a:t>
            </a:r>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the application, Genex has a free, intelligent dashboard. Instead of searching endlessly on Google, ChatGPT, or asking friends and relatives, Emma’s parents get access to o</a:t>
            </a:r>
            <a:r>
              <a:rPr lang="en-US" dirty="0"/>
              <a:t>ne reliable hub with confidence-labeled information, visuals, and a research lens—so they know what to ask their doctors during the next visit and clinicians can refine the plan. </a:t>
            </a:r>
          </a:p>
        </p:txBody>
      </p:sp>
      <p:sp>
        <p:nvSpPr>
          <p:cNvPr id="4" name="Slide Number Placeholder 3"/>
          <p:cNvSpPr>
            <a:spLocks noGrp="1"/>
          </p:cNvSpPr>
          <p:nvPr>
            <p:ph type="sldNum" sz="quarter" idx="5"/>
          </p:nvPr>
        </p:nvSpPr>
        <p:spPr/>
        <p:txBody>
          <a:bodyPr/>
          <a:lstStyle/>
          <a:p>
            <a:fld id="{CA1FFC44-DC90-4EAA-A1F1-33F8C6684C39}" type="slidenum">
              <a:rPr lang="en-US" smtClean="0"/>
              <a:t>6</a:t>
            </a:fld>
            <a:endParaRPr lang="en-US"/>
          </a:p>
        </p:txBody>
      </p:sp>
    </p:spTree>
    <p:extLst>
      <p:ext uri="{BB962C8B-B14F-4D97-AF65-F5344CB8AC3E}">
        <p14:creationId xmlns:p14="http://schemas.microsoft.com/office/powerpoint/2010/main" val="375957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b="0" dirty="0"/>
              <a:t>Together we make care simpler, smarter and supportive. </a:t>
            </a:r>
            <a:r>
              <a:rPr lang="en-US" sz="1200" b="0" dirty="0" err="1">
                <a:solidFill>
                  <a:srgbClr val="7030A0"/>
                </a:solidFill>
              </a:rPr>
              <a:t>GeneX</a:t>
            </a:r>
            <a:r>
              <a:rPr lang="en-US" sz="1200" b="0" dirty="0">
                <a:solidFill>
                  <a:srgbClr val="7030A0"/>
                </a:solidFill>
              </a:rPr>
              <a:t> , Genetics Made Practical.</a:t>
            </a:r>
            <a:endParaRPr lang="en-US" b="0" dirty="0"/>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7</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CE36-A405-069B-28DE-2E1AB5E37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BA42E-5756-4507-1E69-13144C73A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1B4ED-B2C7-9C27-7BD9-7A55D7B6D95A}"/>
              </a:ext>
            </a:extLst>
          </p:cNvPr>
          <p:cNvSpPr>
            <a:spLocks noGrp="1"/>
          </p:cNvSpPr>
          <p:nvPr>
            <p:ph type="body" idx="1"/>
          </p:nvPr>
        </p:nvSpPr>
        <p:spPr/>
        <p:txBody>
          <a:bodyPr/>
          <a:lstStyle/>
          <a:p>
            <a:pPr marL="0" indent="0">
              <a:buNone/>
            </a:pPr>
            <a:r>
              <a:rPr lang="en-US" b="0" dirty="0"/>
              <a:t>Join Emma’s family and a global community of parents learning, sharing, and growing together. Scan the QR code to try our free app.</a:t>
            </a:r>
          </a:p>
        </p:txBody>
      </p:sp>
      <p:sp>
        <p:nvSpPr>
          <p:cNvPr id="4" name="Slide Number Placeholder 3">
            <a:extLst>
              <a:ext uri="{FF2B5EF4-FFF2-40B4-BE49-F238E27FC236}">
                <a16:creationId xmlns:a16="http://schemas.microsoft.com/office/drawing/2014/main" id="{918C08DD-FC15-E323-DB5D-7C401F8FABEB}"/>
              </a:ext>
            </a:extLst>
          </p:cNvPr>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04447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image" Target="../media/image24.svg"/><Relationship Id="rId5" Type="http://schemas.openxmlformats.org/officeDocument/2006/relationships/diagramData" Target="../diagrams/data1.xml"/><Relationship Id="rId10" Type="http://schemas.openxmlformats.org/officeDocument/2006/relationships/image" Target="../media/image23.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slideLayout" Target="../slideLayouts/slideLayout2.xml"/><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audio" Target="../media/media4.m4a"/><Relationship Id="rId16" Type="http://schemas.openxmlformats.org/officeDocument/2006/relationships/image" Target="../media/image38.png"/><Relationship Id="rId20" Type="http://schemas.openxmlformats.org/officeDocument/2006/relationships/image" Target="../media/image42.png"/><Relationship Id="rId1" Type="http://schemas.microsoft.com/office/2007/relationships/media" Target="../media/media4.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16.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notesSlide" Target="../notesSlides/notesSlide4.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6.png"/><Relationship Id="rId3" Type="http://schemas.microsoft.com/office/2007/relationships/media" Target="../media/media6.m4a"/><Relationship Id="rId7" Type="http://schemas.openxmlformats.org/officeDocument/2006/relationships/image" Target="../media/image26.png"/><Relationship Id="rId12" Type="http://schemas.openxmlformats.org/officeDocument/2006/relationships/image" Target="../media/image49.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notesSlide" Target="../notesSlides/notesSlide5.xml"/><Relationship Id="rId11" Type="http://schemas.openxmlformats.org/officeDocument/2006/relationships/image" Target="../media/image48.png"/><Relationship Id="rId5" Type="http://schemas.openxmlformats.org/officeDocument/2006/relationships/slideLayout" Target="../slideLayouts/slideLayout2.xml"/><Relationship Id="rId10" Type="http://schemas.openxmlformats.org/officeDocument/2006/relationships/image" Target="../media/image47.png"/><Relationship Id="rId4" Type="http://schemas.openxmlformats.org/officeDocument/2006/relationships/audio" Target="../media/media6.m4a"/><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8.m4a"/><Relationship Id="rId7" Type="http://schemas.openxmlformats.org/officeDocument/2006/relationships/image" Target="../media/image2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6.xml"/><Relationship Id="rId11" Type="http://schemas.openxmlformats.org/officeDocument/2006/relationships/image" Target="../media/image16.png"/><Relationship Id="rId5" Type="http://schemas.openxmlformats.org/officeDocument/2006/relationships/slideLayout" Target="../slideLayouts/slideLayout2.xml"/><Relationship Id="rId10" Type="http://schemas.openxmlformats.org/officeDocument/2006/relationships/image" Target="../media/image52.png"/><Relationship Id="rId4" Type="http://schemas.openxmlformats.org/officeDocument/2006/relationships/audio" Target="../media/media8.m4a"/><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3.png"/><Relationship Id="rId5" Type="http://schemas.openxmlformats.org/officeDocument/2006/relationships/image" Target="../media/image26.png"/><Relationship Id="rId4" Type="http://schemas.openxmlformats.org/officeDocument/2006/relationships/notesSlide" Target="../notesSlides/notesSlide7.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57.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6.png"/><Relationship Id="rId5" Type="http://schemas.openxmlformats.org/officeDocument/2006/relationships/image" Target="../media/image2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5"/>
          <a:stretch>
            <a:fillRect/>
          </a:stretch>
        </p:blipFill>
        <p:spPr>
          <a:xfrm>
            <a:off x="4936903" y="5522586"/>
            <a:ext cx="697964" cy="853067"/>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6"/>
          <a:stretch>
            <a:fillRect/>
          </a:stretch>
        </p:blipFill>
        <p:spPr>
          <a:xfrm>
            <a:off x="2480627" y="5571419"/>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7"/>
          <a:stretch>
            <a:fillRect/>
          </a:stretch>
        </p:blipFill>
        <p:spPr>
          <a:xfrm>
            <a:off x="1223975" y="4353069"/>
            <a:ext cx="965086" cy="637646"/>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8"/>
          <a:stretch>
            <a:fillRect/>
          </a:stretch>
        </p:blipFill>
        <p:spPr>
          <a:xfrm>
            <a:off x="3438290" y="4042805"/>
            <a:ext cx="965086" cy="999555"/>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9"/>
          <a:stretch>
            <a:fillRect/>
          </a:stretch>
        </p:blipFill>
        <p:spPr>
          <a:xfrm>
            <a:off x="5882450" y="4031338"/>
            <a:ext cx="741049" cy="1068488"/>
          </a:xfrm>
          <a:prstGeom prst="rect">
            <a:avLst/>
          </a:prstGeom>
        </p:spPr>
      </p:pic>
      <p:sp>
        <p:nvSpPr>
          <p:cNvPr id="88" name="Rectangle 87">
            <a:extLst>
              <a:ext uri="{FF2B5EF4-FFF2-40B4-BE49-F238E27FC236}">
                <a16:creationId xmlns:a16="http://schemas.microsoft.com/office/drawing/2014/main" id="{C1CE3987-AA08-544F-5C49-88519733164C}"/>
              </a:ext>
            </a:extLst>
          </p:cNvPr>
          <p:cNvSpPr/>
          <p:nvPr/>
        </p:nvSpPr>
        <p:spPr>
          <a:xfrm>
            <a:off x="242098" y="5151680"/>
            <a:ext cx="6381401" cy="45719"/>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698428" y="502000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5353693"/>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1667754" y="499703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440164" y="5353693"/>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2783453" y="4994234"/>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2684818" y="5348233"/>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3802586" y="501705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3618959" y="5369091"/>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4777689" y="503306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4635204" y="5338923"/>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5827145" y="5033068"/>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5592821" y="5369091"/>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Meet Emma</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38200" y="1269260"/>
            <a:ext cx="7908838" cy="2462213"/>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When Emma was born, everything seemed fine.</a:t>
            </a:r>
          </a:p>
          <a:p>
            <a:pPr marL="342900" indent="-342900">
              <a:buClr>
                <a:srgbClr val="7030A0"/>
              </a:buClr>
              <a:buFont typeface="Arial" panose="020B0604020202020204" pitchFamily="34" charset="0"/>
              <a:buChar char="•"/>
            </a:pPr>
            <a:r>
              <a:rPr lang="en-US" sz="2200" dirty="0"/>
              <a:t>But as months passed,  Emma wasn’t sitting, crawling, or talking like other babies at the park.</a:t>
            </a:r>
          </a:p>
          <a:p>
            <a:pPr marL="342900" indent="-342900">
              <a:buClr>
                <a:srgbClr val="7030A0"/>
              </a:buClr>
              <a:buFont typeface="Arial" panose="020B0604020202020204" pitchFamily="34" charset="0"/>
              <a:buChar char="•"/>
            </a:pPr>
            <a:r>
              <a:rPr lang="en-US" sz="2200" dirty="0"/>
              <a:t>Parents felt worried why the books milestones didn’t fit.</a:t>
            </a:r>
          </a:p>
          <a:p>
            <a:pPr marL="342900" indent="-342900">
              <a:buClr>
                <a:srgbClr val="7030A0"/>
              </a:buClr>
              <a:buFont typeface="Arial" panose="020B0604020202020204" pitchFamily="34" charset="0"/>
              <a:buChar char="•"/>
            </a:pPr>
            <a:r>
              <a:rPr lang="en-US" sz="2200" dirty="0"/>
              <a:t>They  finally got an answer — Down syndrome. </a:t>
            </a:r>
          </a:p>
          <a:p>
            <a:pPr marL="342900" indent="-342900">
              <a:buClr>
                <a:srgbClr val="7030A0"/>
              </a:buClr>
              <a:buFont typeface="Arial" panose="020B0604020202020204" pitchFamily="34" charset="0"/>
              <a:buChar char="•"/>
            </a:pPr>
            <a:r>
              <a:rPr lang="en-US" sz="2200" dirty="0"/>
              <a:t>The diagnosis brought clarity but also uncertainty . </a:t>
            </a:r>
          </a:p>
          <a:p>
            <a:pPr marL="342900" indent="-342900">
              <a:buClr>
                <a:srgbClr val="7030A0"/>
              </a:buClr>
              <a:buFont typeface="Arial" panose="020B0604020202020204" pitchFamily="34" charset="0"/>
              <a:buChar char="•"/>
            </a:pPr>
            <a:endParaRPr lang="en-US" sz="2200" dirty="0"/>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8766" y="235430"/>
            <a:ext cx="2144174" cy="3216261"/>
          </a:xfrm>
          <a:prstGeom prst="rect">
            <a:avLst/>
          </a:prstGeom>
        </p:spPr>
      </p:pic>
      <p:pic>
        <p:nvPicPr>
          <p:cNvPr id="3" name="Picture 2">
            <a:extLst>
              <a:ext uri="{FF2B5EF4-FFF2-40B4-BE49-F238E27FC236}">
                <a16:creationId xmlns:a16="http://schemas.microsoft.com/office/drawing/2014/main" id="{DE55EF85-6CE9-8143-0B90-C1CC0DE4208F}"/>
              </a:ext>
            </a:extLst>
          </p:cNvPr>
          <p:cNvPicPr>
            <a:picLocks noChangeAspect="1"/>
          </p:cNvPicPr>
          <p:nvPr/>
        </p:nvPicPr>
        <p:blipFill>
          <a:blip r:embed="rId11"/>
          <a:stretch>
            <a:fillRect/>
          </a:stretch>
        </p:blipFill>
        <p:spPr>
          <a:xfrm>
            <a:off x="6958300" y="4635503"/>
            <a:ext cx="529523"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A14D0FEE-12AB-03EF-FD4A-8347020722E7}"/>
              </a:ext>
            </a:extLst>
          </p:cNvPr>
          <p:cNvPicPr>
            <a:picLocks noChangeAspect="1"/>
          </p:cNvPicPr>
          <p:nvPr/>
        </p:nvPicPr>
        <p:blipFill>
          <a:blip r:embed="rId12"/>
          <a:stretch>
            <a:fillRect/>
          </a:stretch>
        </p:blipFill>
        <p:spPr>
          <a:xfrm>
            <a:off x="7271760" y="4914670"/>
            <a:ext cx="536291"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0873BEC-AE58-B92D-64CD-6D6EA5C0C642}"/>
              </a:ext>
            </a:extLst>
          </p:cNvPr>
          <p:cNvPicPr>
            <a:picLocks noChangeAspect="1"/>
          </p:cNvPicPr>
          <p:nvPr/>
        </p:nvPicPr>
        <p:blipFill>
          <a:blip r:embed="rId13"/>
          <a:stretch>
            <a:fillRect/>
          </a:stretch>
        </p:blipFill>
        <p:spPr>
          <a:xfrm>
            <a:off x="7549962" y="4842726"/>
            <a:ext cx="684579"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Content Placeholder 4">
            <a:extLst>
              <a:ext uri="{FF2B5EF4-FFF2-40B4-BE49-F238E27FC236}">
                <a16:creationId xmlns:a16="http://schemas.microsoft.com/office/drawing/2014/main" id="{2446556B-5E47-6CEC-26F1-570114CF1424}"/>
              </a:ext>
            </a:extLst>
          </p:cNvPr>
          <p:cNvPicPr>
            <a:picLocks noChangeAspect="1"/>
          </p:cNvPicPr>
          <p:nvPr/>
        </p:nvPicPr>
        <p:blipFill>
          <a:blip r:embed="rId14"/>
          <a:stretch>
            <a:fillRect/>
          </a:stretch>
        </p:blipFill>
        <p:spPr>
          <a:xfrm>
            <a:off x="7523388" y="5369091"/>
            <a:ext cx="634192" cy="7414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592BF02-3220-B388-3456-A14A65E0C0ED}"/>
              </a:ext>
            </a:extLst>
          </p:cNvPr>
          <p:cNvPicPr>
            <a:picLocks noChangeAspect="1"/>
          </p:cNvPicPr>
          <p:nvPr/>
        </p:nvPicPr>
        <p:blipFill>
          <a:blip r:embed="rId15"/>
          <a:stretch>
            <a:fillRect/>
          </a:stretch>
        </p:blipFill>
        <p:spPr>
          <a:xfrm>
            <a:off x="7987404" y="5183683"/>
            <a:ext cx="609145" cy="7292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88082C6-60D6-8E5B-AD87-F8A8620E92C1}"/>
              </a:ext>
            </a:extLst>
          </p:cNvPr>
          <p:cNvPicPr>
            <a:picLocks noChangeAspect="1"/>
          </p:cNvPicPr>
          <p:nvPr/>
        </p:nvPicPr>
        <p:blipFill>
          <a:blip r:embed="rId16"/>
          <a:stretch>
            <a:fillRect/>
          </a:stretch>
        </p:blipFill>
        <p:spPr>
          <a:xfrm>
            <a:off x="8209548" y="5417761"/>
            <a:ext cx="647773" cy="775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F21332FB-2221-4300-9A11-1FCC2A882C42}"/>
              </a:ext>
            </a:extLst>
          </p:cNvPr>
          <p:cNvPicPr>
            <a:picLocks noChangeAspect="1"/>
          </p:cNvPicPr>
          <p:nvPr/>
        </p:nvPicPr>
        <p:blipFill>
          <a:blip r:embed="rId17"/>
          <a:stretch>
            <a:fillRect/>
          </a:stretch>
        </p:blipFill>
        <p:spPr>
          <a:xfrm>
            <a:off x="8459554" y="5573427"/>
            <a:ext cx="557495"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FF21EC95-5104-6D05-91D6-E55202DA3793}"/>
              </a:ext>
            </a:extLst>
          </p:cNvPr>
          <p:cNvPicPr>
            <a:picLocks noChangeAspect="1"/>
          </p:cNvPicPr>
          <p:nvPr/>
        </p:nvPicPr>
        <p:blipFill>
          <a:blip r:embed="rId18"/>
          <a:stretch>
            <a:fillRect/>
          </a:stretch>
        </p:blipFill>
        <p:spPr>
          <a:xfrm>
            <a:off x="8721090" y="5732239"/>
            <a:ext cx="577676" cy="829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ultiplication Sign 12">
            <a:extLst>
              <a:ext uri="{FF2B5EF4-FFF2-40B4-BE49-F238E27FC236}">
                <a16:creationId xmlns:a16="http://schemas.microsoft.com/office/drawing/2014/main" id="{052D96E6-0DBA-873E-1182-B4C4D783BC75}"/>
              </a:ext>
            </a:extLst>
          </p:cNvPr>
          <p:cNvSpPr/>
          <p:nvPr/>
        </p:nvSpPr>
        <p:spPr>
          <a:xfrm>
            <a:off x="7217977" y="4431014"/>
            <a:ext cx="1661565" cy="2093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18" name="Content Placeholder 17" descr="A cartoon of a doctor and a couple of people&#10;&#10;AI-generated content may be incorrect.">
            <a:extLst>
              <a:ext uri="{FF2B5EF4-FFF2-40B4-BE49-F238E27FC236}">
                <a16:creationId xmlns:a16="http://schemas.microsoft.com/office/drawing/2014/main" id="{2DCF265F-DB6B-EE31-156A-635CE4A7BAFC}"/>
              </a:ext>
            </a:extLst>
          </p:cNvPr>
          <p:cNvPicPr>
            <a:picLocks noGrp="1" noChangeAspect="1"/>
          </p:cNvPicPr>
          <p:nvPr>
            <p:ph idx="1"/>
          </p:nvPr>
        </p:nvPicPr>
        <p:blipFill>
          <a:blip r:embed="rId19">
            <a:extLst>
              <a:ext uri="{28A0092B-C50C-407E-A947-70E740481C1C}">
                <a14:useLocalDpi xmlns:a14="http://schemas.microsoft.com/office/drawing/2010/main" val="0"/>
              </a:ext>
            </a:extLst>
          </a:blip>
          <a:stretch>
            <a:fillRect/>
          </a:stretch>
        </p:blipFill>
        <p:spPr>
          <a:xfrm>
            <a:off x="8871603" y="3464771"/>
            <a:ext cx="3038597" cy="2025731"/>
          </a:xfrm>
        </p:spPr>
      </p:pic>
      <p:pic>
        <p:nvPicPr>
          <p:cNvPr id="28" name="Audio 27">
            <a:hlinkClick r:id="" action="ppaction://media"/>
            <a:extLst>
              <a:ext uri="{FF2B5EF4-FFF2-40B4-BE49-F238E27FC236}">
                <a16:creationId xmlns:a16="http://schemas.microsoft.com/office/drawing/2014/main" id="{371A1DA6-62C1-7D6A-9EAD-7E520846DB8D}"/>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046202"/>
      </p:ext>
    </p:extLst>
  </p:cSld>
  <p:clrMapOvr>
    <a:masterClrMapping/>
  </p:clrMapOvr>
  <mc:AlternateContent xmlns:mc="http://schemas.openxmlformats.org/markup-compatibility/2006">
    <mc:Choice xmlns:p14="http://schemas.microsoft.com/office/powerpoint/2010/main" Requires="p14">
      <p:transition spd="slow" p14:dur="2000" advTm="33558"/>
    </mc:Choice>
    <mc:Fallback>
      <p:transition spd="slow" advTm="33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a:xfrm>
            <a:off x="838200" y="480456"/>
            <a:ext cx="10515600" cy="671201"/>
          </a:xfrm>
        </p:spPr>
        <p:txBody>
          <a:bodyPr>
            <a:normAutofit/>
          </a:bodyPr>
          <a:lstStyle/>
          <a:p>
            <a:r>
              <a:rPr lang="en-US" sz="4000" b="1" dirty="0">
                <a:solidFill>
                  <a:srgbClr val="7030A0"/>
                </a:solidFill>
              </a:rPr>
              <a:t>A Name, But NO Plan</a:t>
            </a:r>
            <a:endParaRPr lang="en-US" sz="4000" dirty="0"/>
          </a:p>
        </p:txBody>
      </p:sp>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2028969764"/>
              </p:ext>
            </p:extLst>
          </p:nvPr>
        </p:nvGraphicFramePr>
        <p:xfrm>
          <a:off x="653143" y="2213915"/>
          <a:ext cx="5005785" cy="4313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Diagonal Corners Rounded 2">
            <a:extLst>
              <a:ext uri="{FF2B5EF4-FFF2-40B4-BE49-F238E27FC236}">
                <a16:creationId xmlns:a16="http://schemas.microsoft.com/office/drawing/2014/main" id="{33F27DA2-C09B-C9D6-A947-C2A0C514C5E1}"/>
              </a:ext>
            </a:extLst>
          </p:cNvPr>
          <p:cNvSpPr/>
          <p:nvPr/>
        </p:nvSpPr>
        <p:spPr>
          <a:xfrm>
            <a:off x="1145473" y="1358107"/>
            <a:ext cx="914401" cy="1166625"/>
          </a:xfrm>
          <a:prstGeom prst="round2DiagRect">
            <a:avLst>
              <a:gd name="adj1" fmla="val 29727"/>
              <a:gd name="adj2" fmla="val 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Graphic 4" descr="Group of people with solid fill">
            <a:extLst>
              <a:ext uri="{FF2B5EF4-FFF2-40B4-BE49-F238E27FC236}">
                <a16:creationId xmlns:a16="http://schemas.microsoft.com/office/drawing/2014/main" id="{85A4DA69-99D8-B1B7-2CE9-47E2C5C623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5473" y="1469952"/>
            <a:ext cx="786532" cy="786532"/>
          </a:xfrm>
          <a:prstGeom prst="rect">
            <a:avLst/>
          </a:prstGeom>
        </p:spPr>
      </p:pic>
      <p:grpSp>
        <p:nvGrpSpPr>
          <p:cNvPr id="6" name="Group 5">
            <a:extLst>
              <a:ext uri="{FF2B5EF4-FFF2-40B4-BE49-F238E27FC236}">
                <a16:creationId xmlns:a16="http://schemas.microsoft.com/office/drawing/2014/main" id="{7A813693-8C09-9F5E-3C24-05AE64A9C218}"/>
              </a:ext>
            </a:extLst>
          </p:cNvPr>
          <p:cNvGrpSpPr/>
          <p:nvPr/>
        </p:nvGrpSpPr>
        <p:grpSpPr>
          <a:xfrm>
            <a:off x="2375582" y="1485047"/>
            <a:ext cx="2189074" cy="671201"/>
            <a:chOff x="1722433" y="543885"/>
            <a:chExt cx="2189074" cy="671201"/>
          </a:xfrm>
        </p:grpSpPr>
        <p:sp>
          <p:nvSpPr>
            <p:cNvPr id="8" name="Rectangle 7">
              <a:extLst>
                <a:ext uri="{FF2B5EF4-FFF2-40B4-BE49-F238E27FC236}">
                  <a16:creationId xmlns:a16="http://schemas.microsoft.com/office/drawing/2014/main" id="{A732D3D7-C61C-AB7A-D642-166446A351C4}"/>
                </a:ext>
              </a:extLst>
            </p:cNvPr>
            <p:cNvSpPr/>
            <p:nvPr/>
          </p:nvSpPr>
          <p:spPr>
            <a:xfrm>
              <a:off x="1722433" y="543885"/>
              <a:ext cx="2189074" cy="6712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2DAA2D30-C325-1F97-9CF5-F77316E05B06}"/>
                </a:ext>
              </a:extLst>
            </p:cNvPr>
            <p:cNvSpPr txBox="1"/>
            <p:nvPr/>
          </p:nvSpPr>
          <p:spPr>
            <a:xfrm>
              <a:off x="1722433" y="543885"/>
              <a:ext cx="2189074" cy="6712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err="1"/>
                <a:t>MiLLIONS</a:t>
              </a:r>
              <a:r>
                <a:rPr lang="en-US" sz="2000" b="0" kern="1200" dirty="0"/>
                <a:t> OF FAMILIES</a:t>
              </a:r>
            </a:p>
          </p:txBody>
        </p:sp>
      </p:gr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7146057" y="816056"/>
            <a:ext cx="3721812" cy="5075086"/>
          </a:xfrm>
          <a:prstGeom prst="rect">
            <a:avLst/>
          </a:prstGeom>
        </p:spPr>
      </p:pic>
      <p:pic>
        <p:nvPicPr>
          <p:cNvPr id="13" name="Audio 12">
            <a:hlinkClick r:id="" action="ppaction://media"/>
            <a:extLst>
              <a:ext uri="{FF2B5EF4-FFF2-40B4-BE49-F238E27FC236}">
                <a16:creationId xmlns:a16="http://schemas.microsoft.com/office/drawing/2014/main" id="{4CAA5F99-A378-12FB-3E05-56F50C1F410E}"/>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4545552"/>
      </p:ext>
    </p:extLst>
  </p:cSld>
  <p:clrMapOvr>
    <a:masterClrMapping/>
  </p:clrMapOvr>
  <mc:AlternateContent xmlns:mc="http://schemas.openxmlformats.org/markup-compatibility/2006">
    <mc:Choice xmlns:p14="http://schemas.microsoft.com/office/powerpoint/2010/main" Requires="p14">
      <p:transition spd="slow" p14:dur="2000" advTm="25884"/>
    </mc:Choice>
    <mc:Fallback>
      <p:transition spd="slow" advTm="25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4" name="Picture 3">
            <a:extLst>
              <a:ext uri="{FF2B5EF4-FFF2-40B4-BE49-F238E27FC236}">
                <a16:creationId xmlns:a16="http://schemas.microsoft.com/office/drawing/2014/main" id="{7F38FC5B-76EA-182E-03FE-D179B792F749}"/>
              </a:ext>
            </a:extLst>
          </p:cNvPr>
          <p:cNvPicPr>
            <a:picLocks noChangeAspect="1"/>
          </p:cNvPicPr>
          <p:nvPr/>
        </p:nvPicPr>
        <p:blipFill>
          <a:blip r:embed="rId5"/>
          <a:stretch>
            <a:fillRect/>
          </a:stretch>
        </p:blipFill>
        <p:spPr>
          <a:xfrm>
            <a:off x="3579994" y="2375298"/>
            <a:ext cx="5134770" cy="2398725"/>
          </a:xfrm>
          <a:prstGeom prst="rect">
            <a:avLst/>
          </a:prstGeom>
        </p:spPr>
      </p:pic>
      <p:pic>
        <p:nvPicPr>
          <p:cNvPr id="6" name="Audio 5">
            <a:hlinkClick r:id="" action="ppaction://media"/>
            <a:extLst>
              <a:ext uri="{FF2B5EF4-FFF2-40B4-BE49-F238E27FC236}">
                <a16:creationId xmlns:a16="http://schemas.microsoft.com/office/drawing/2014/main" id="{E0E5EC58-CA83-BEA5-B698-05BB1F3CA8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9060985"/>
      </p:ext>
    </p:extLst>
  </p:cSld>
  <p:clrMapOvr>
    <a:masterClrMapping/>
  </p:clrMapOvr>
  <mc:AlternateContent xmlns:mc="http://schemas.openxmlformats.org/markup-compatibility/2006">
    <mc:Choice xmlns:p14="http://schemas.microsoft.com/office/powerpoint/2010/main" Requires="p14">
      <p:transition spd="slow" p14:dur="2000" advTm="5803"/>
    </mc:Choice>
    <mc:Fallback>
      <p:transition spd="slow" advTm="5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5"/>
          <a:stretch>
            <a:fillRect/>
          </a:stretch>
        </p:blipFill>
        <p:spPr>
          <a:xfrm>
            <a:off x="9797717" y="1912959"/>
            <a:ext cx="1422116" cy="2229408"/>
          </a:xfrm>
          <a:prstGeom prst="rect">
            <a:avLst/>
          </a:prstGeom>
          <a:ln>
            <a:no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8"/>
          <a:stretch>
            <a:fillRect/>
          </a:stretch>
        </p:blipFill>
        <p:spPr>
          <a:xfrm>
            <a:off x="6628423" y="4376561"/>
            <a:ext cx="1692040" cy="1038882"/>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25299" y="3083370"/>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11"/>
          <a:stretch>
            <a:fillRect/>
          </a:stretch>
        </p:blipFill>
        <p:spPr>
          <a:xfrm>
            <a:off x="5191801" y="431920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5892870" y="3730230"/>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2"/>
          <a:stretch>
            <a:fillRect/>
          </a:stretch>
        </p:blipFill>
        <p:spPr>
          <a:xfrm>
            <a:off x="10103238"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3"/>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5"/>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6"/>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9"/>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20"/>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21"/>
          <a:stretch>
            <a:fillRect/>
          </a:stretch>
        </p:blipFill>
        <p:spPr>
          <a:xfrm>
            <a:off x="2805474" y="4917614"/>
            <a:ext cx="1085949" cy="1408097"/>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4037" y="2361204"/>
            <a:ext cx="436260" cy="436260"/>
          </a:xfrm>
          <a:prstGeom prst="rect">
            <a:avLst/>
          </a:prstGeom>
        </p:spPr>
      </p:pic>
      <p:pic>
        <p:nvPicPr>
          <p:cNvPr id="10" name="Audio 9">
            <a:hlinkClick r:id="" action="ppaction://media"/>
            <a:extLst>
              <a:ext uri="{FF2B5EF4-FFF2-40B4-BE49-F238E27FC236}">
                <a16:creationId xmlns:a16="http://schemas.microsoft.com/office/drawing/2014/main" id="{48921E12-75AF-6DDD-01E0-8BD13638A740}"/>
              </a:ext>
            </a:extLst>
          </p:cNvPr>
          <p:cNvPicPr>
            <a:picLocks noChangeAspect="1"/>
          </p:cNvPicPr>
          <p:nvPr>
            <a:audioFile r:link="rId2"/>
            <p:extLst>
              <p:ext uri="{DAA4B4D4-6D71-4841-9C94-3DE7FCFB9230}">
                <p14:media xmlns:p14="http://schemas.microsoft.com/office/powerpoint/2010/main" r:embed="rId1"/>
              </p:ext>
            </p:extLst>
          </p:nvPr>
        </p:nvPicPr>
        <p:blipFill>
          <a:blip r:embed="rId2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5432130"/>
      </p:ext>
    </p:extLst>
  </p:cSld>
  <p:clrMapOvr>
    <a:masterClrMapping/>
  </p:clrMapOvr>
  <mc:AlternateContent xmlns:mc="http://schemas.openxmlformats.org/markup-compatibility/2006">
    <mc:Choice xmlns:p14="http://schemas.microsoft.com/office/powerpoint/2010/main" Requires="p14">
      <p:transition spd="slow" p14:dur="2000" advTm="22445"/>
    </mc:Choice>
    <mc:Fallback>
      <p:transition spd="slow" advTm="22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4080084" cy="4782642"/>
          </a:xfrm>
        </p:spPr>
        <p:txBody>
          <a:bodyPr>
            <a:normAutofit fontScale="92500" lnSpcReduction="10000"/>
          </a:bodyPr>
          <a:lstStyle/>
          <a:p>
            <a:r>
              <a:rPr lang="en-US" sz="2400" dirty="0"/>
              <a:t>Care plans and curated daily 5–10 minutes activities</a:t>
            </a:r>
          </a:p>
          <a:p>
            <a:r>
              <a:rPr lang="en-US" sz="2400" dirty="0"/>
              <a:t>Gentle reminders and Progress tracking</a:t>
            </a:r>
          </a:p>
          <a:p>
            <a:r>
              <a:rPr lang="en-US" sz="2400" dirty="0"/>
              <a:t>A supportive community</a:t>
            </a:r>
          </a:p>
          <a:p>
            <a:r>
              <a:rPr lang="en-US" sz="2400" dirty="0"/>
              <a:t>Multilingual &amp; Free</a:t>
            </a:r>
          </a:p>
          <a:p>
            <a:endParaRPr lang="en-US" sz="2400" dirty="0"/>
          </a:p>
          <a:p>
            <a:pPr marL="0" indent="0">
              <a:buNone/>
            </a:pPr>
            <a:r>
              <a:rPr lang="en-US" sz="2400" dirty="0"/>
              <a:t>Helps: </a:t>
            </a:r>
          </a:p>
          <a:p>
            <a:r>
              <a:rPr lang="en-US" sz="2400" dirty="0"/>
              <a:t>families gain confidence</a:t>
            </a:r>
          </a:p>
          <a:p>
            <a:r>
              <a:rPr lang="en-US" sz="2400" dirty="0"/>
              <a:t>Teachers and therapists stay aligned</a:t>
            </a:r>
          </a:p>
          <a:p>
            <a:r>
              <a:rPr lang="en-US" sz="2400" dirty="0"/>
              <a:t>Children get consistent support — every single day.</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Introducing 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7"/>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8"/>
          <a:srcRect l="36072" t="13418" r="37618" b="-140"/>
          <a:stretch>
            <a:fillRect/>
          </a:stretch>
        </p:blipFill>
        <p:spPr>
          <a:xfrm>
            <a:off x="8408126" y="823335"/>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1941" y="1732344"/>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3736" y="4495500"/>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4768" y="3686297"/>
            <a:ext cx="2238750" cy="1492500"/>
          </a:xfrm>
          <a:prstGeom prst="rect">
            <a:avLst/>
          </a:prstGeom>
        </p:spPr>
      </p:pic>
      <p:pic>
        <p:nvPicPr>
          <p:cNvPr id="6" name="Picture 5" descr="A cartoon of a child and child sitting on a chair holding a phone&#10;&#10;AI-generated content may be incorrect.">
            <a:extLst>
              <a:ext uri="{FF2B5EF4-FFF2-40B4-BE49-F238E27FC236}">
                <a16:creationId xmlns:a16="http://schemas.microsoft.com/office/drawing/2014/main" id="{32C5A6D1-8109-985D-EE99-63E3DDB8CB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29665" y="1329615"/>
            <a:ext cx="1454283" cy="2181425"/>
          </a:xfrm>
          <a:prstGeom prst="rect">
            <a:avLst/>
          </a:prstGeom>
        </p:spPr>
      </p:pic>
      <p:pic>
        <p:nvPicPr>
          <p:cNvPr id="10" name="Audio 9">
            <a:hlinkClick r:id="" action="ppaction://media"/>
            <a:extLst>
              <a:ext uri="{FF2B5EF4-FFF2-40B4-BE49-F238E27FC236}">
                <a16:creationId xmlns:a16="http://schemas.microsoft.com/office/drawing/2014/main" id="{716283B8-84A2-90B6-CA0D-E4CA64876D73}"/>
              </a:ext>
            </a:extLst>
          </p:cNvPr>
          <p:cNvPicPr>
            <a:picLocks noChangeAspect="1"/>
          </p:cNvPicPr>
          <p:nvPr>
            <a:audioFile r:link="rId4"/>
            <p:extLst>
              <p:ext uri="{DAA4B4D4-6D71-4841-9C94-3DE7FCFB9230}">
                <p14:media xmlns:p14="http://schemas.microsoft.com/office/powerpoint/2010/main" r:embed="rId3"/>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4660033"/>
      </p:ext>
    </p:extLst>
  </p:cSld>
  <p:clrMapOvr>
    <a:masterClrMapping/>
  </p:clrMapOvr>
  <mc:AlternateContent xmlns:mc="http://schemas.openxmlformats.org/markup-compatibility/2006">
    <mc:Choice xmlns:p14="http://schemas.microsoft.com/office/powerpoint/2010/main" Requires="p14">
      <p:transition spd="slow" p14:dur="2000" advTm="32880"/>
    </mc:Choice>
    <mc:Fallback>
      <p:transition spd="slow" advTm="3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371" objId="4"/>
        <p14:stopEvt time="32880"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5412146"/>
          </a:xfrm>
        </p:spPr>
        <p:txBody>
          <a:bodyPr>
            <a:noAutofit/>
          </a:bodyPr>
          <a:lstStyle/>
          <a:p>
            <a:pPr marL="0" indent="0">
              <a:buNone/>
            </a:pPr>
            <a:r>
              <a:rPr lang="en-US" sz="2200" dirty="0"/>
              <a:t>Offers: </a:t>
            </a:r>
          </a:p>
          <a:p>
            <a:r>
              <a:rPr lang="en-US" sz="2200" dirty="0"/>
              <a:t>Search and confidence-labeled info</a:t>
            </a:r>
          </a:p>
          <a:p>
            <a:r>
              <a:rPr lang="en-US" sz="2200" dirty="0"/>
              <a:t>At a glance visuals </a:t>
            </a:r>
          </a:p>
          <a:p>
            <a:r>
              <a:rPr lang="en-US" sz="2200" dirty="0"/>
              <a:t>Research lens including centers and top clinicians </a:t>
            </a:r>
          </a:p>
          <a:p>
            <a:endParaRPr lang="en-US" sz="2200" dirty="0"/>
          </a:p>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give </a:t>
            </a:r>
            <a:r>
              <a:rPr lang="en-US" sz="2200" dirty="0" err="1"/>
              <a:t>feeback</a:t>
            </a:r>
            <a:r>
              <a:rPr lang="en-US" sz="2200" dirty="0"/>
              <a:t>. </a:t>
            </a:r>
          </a:p>
          <a:p>
            <a:pPr marL="0" indent="0">
              <a:buNone/>
            </a:pPr>
            <a:endParaRPr lang="en-US" sz="2200" dirty="0"/>
          </a:p>
          <a:p>
            <a:endParaRPr lang="en-US" sz="2200" dirty="0"/>
          </a:p>
          <a:p>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59" y="383148"/>
            <a:ext cx="7584277" cy="707886"/>
          </a:xfrm>
          <a:prstGeom prst="rect">
            <a:avLst/>
          </a:prstGeom>
          <a:noFill/>
        </p:spPr>
        <p:txBody>
          <a:bodyPr wrap="square">
            <a:spAutoFit/>
          </a:bodyPr>
          <a:lstStyle/>
          <a:p>
            <a:r>
              <a:rPr lang="en-US" sz="4000" b="1" dirty="0">
                <a:solidFill>
                  <a:srgbClr val="7030A0"/>
                </a:solidFill>
              </a:rPr>
              <a:t>Introducing 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7"/>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206331" y="1277449"/>
            <a:ext cx="5076834" cy="2697068"/>
          </a:xfrm>
          <a:prstGeom prst="rect">
            <a:avLst/>
          </a:prstGeom>
        </p:spPr>
      </p:pic>
      <p:pic>
        <p:nvPicPr>
          <p:cNvPr id="6" name="Picture 5" descr="A cartoon of a person using a computer&#10;&#10;AI-generated content may be incorrect.">
            <a:extLst>
              <a:ext uri="{FF2B5EF4-FFF2-40B4-BE49-F238E27FC236}">
                <a16:creationId xmlns:a16="http://schemas.microsoft.com/office/drawing/2014/main" id="{3E901FF8-4316-8F8D-B757-12A6DEB039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5350" y="4160932"/>
            <a:ext cx="1577815" cy="2366723"/>
          </a:xfrm>
          <a:prstGeom prst="rect">
            <a:avLst/>
          </a:prstGeom>
        </p:spPr>
      </p:pic>
      <p:pic>
        <p:nvPicPr>
          <p:cNvPr id="8" name="Picture 7" descr="A cartoon of a family with a baby&#10;&#10;AI-generated content may be incorrect.">
            <a:extLst>
              <a:ext uri="{FF2B5EF4-FFF2-40B4-BE49-F238E27FC236}">
                <a16:creationId xmlns:a16="http://schemas.microsoft.com/office/drawing/2014/main" id="{19AC5D85-4718-47D6-955E-F9A2EEB5A3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8564" y="4735611"/>
            <a:ext cx="2608861" cy="1739241"/>
          </a:xfrm>
          <a:prstGeom prst="rect">
            <a:avLst/>
          </a:prstGeom>
        </p:spPr>
      </p:pic>
      <p:pic>
        <p:nvPicPr>
          <p:cNvPr id="14" name="Audio 13">
            <a:hlinkClick r:id="" action="ppaction://media"/>
            <a:extLst>
              <a:ext uri="{FF2B5EF4-FFF2-40B4-BE49-F238E27FC236}">
                <a16:creationId xmlns:a16="http://schemas.microsoft.com/office/drawing/2014/main" id="{1E67FB28-1FF6-7713-EDDB-D833497616B8}"/>
              </a:ext>
            </a:extLst>
          </p:cNvPr>
          <p:cNvPicPr>
            <a:picLocks noChangeAspect="1"/>
          </p:cNvPicPr>
          <p:nvPr>
            <a:audioFile r:link="rId4"/>
            <p:extLst>
              <p:ext uri="{DAA4B4D4-6D71-4841-9C94-3DE7FCFB9230}">
                <p14:media xmlns:p14="http://schemas.microsoft.com/office/powerpoint/2010/main" r:embed="rId3"/>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8350047"/>
      </p:ext>
    </p:extLst>
  </p:cSld>
  <p:clrMapOvr>
    <a:masterClrMapping/>
  </p:clrMapOvr>
  <mc:AlternateContent xmlns:mc="http://schemas.openxmlformats.org/markup-compatibility/2006">
    <mc:Choice xmlns:p14="http://schemas.microsoft.com/office/powerpoint/2010/main" Requires="p14">
      <p:transition spd="slow" p14:dur="2000" advTm="29706"/>
    </mc:Choice>
    <mc:Fallback>
      <p:transition spd="slow" advTm="2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showWhenStopped="0">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14"/>
                </p:tgtEl>
              </p:cMediaNode>
            </p:audio>
          </p:childTnLst>
        </p:cTn>
      </p:par>
    </p:tnLst>
  </p:timing>
  <p:extLst>
    <p:ext uri="{E180D4A7-C9FB-4DFB-919C-405C955672EB}">
      <p14:showEvtLst xmlns:p14="http://schemas.microsoft.com/office/powerpoint/2010/main">
        <p14:playEvt time="92" objId="4"/>
        <p14:playEvt time="6712" objId="4"/>
        <p14:playEvt time="13272" objId="4"/>
        <p14:playEvt time="25845" objId="4"/>
        <p14:stopEvt time="29706"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2216383"/>
            <a:ext cx="4259623" cy="4195145"/>
          </a:xfrm>
        </p:spPr>
        <p:txBody>
          <a:bodyPr>
            <a:normAutofit/>
          </a:bodyPr>
          <a:lstStyle/>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1323439"/>
          </a:xfrm>
          <a:prstGeom prst="rect">
            <a:avLst/>
          </a:prstGeom>
          <a:noFill/>
        </p:spPr>
        <p:txBody>
          <a:bodyPr wrap="square">
            <a:spAutoFit/>
          </a:bodyPr>
          <a:lstStyle/>
          <a:p>
            <a:r>
              <a:rPr lang="en-US" sz="4000" b="1" dirty="0" err="1">
                <a:solidFill>
                  <a:srgbClr val="7030A0"/>
                </a:solidFill>
              </a:rPr>
              <a:t>GeneX</a:t>
            </a:r>
            <a:r>
              <a:rPr lang="en-US" sz="4000" b="1" dirty="0">
                <a:solidFill>
                  <a:srgbClr val="7030A0"/>
                </a:solidFill>
              </a:rPr>
              <a:t> </a:t>
            </a:r>
          </a:p>
          <a:p>
            <a:r>
              <a:rPr lang="en-US" sz="4000" b="1" dirty="0">
                <a:solidFill>
                  <a:srgbClr val="7030A0"/>
                </a:solidFill>
              </a:rPr>
              <a:t>Genetics Made Practical</a:t>
            </a:r>
            <a:endParaRPr lang="en-US" sz="4000" dirty="0">
              <a:solidFill>
                <a:srgbClr val="7030A0"/>
              </a:solidFill>
            </a:endParaRP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7080" y="863812"/>
            <a:ext cx="3450143" cy="3450143"/>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916" y="3885974"/>
            <a:ext cx="3875378" cy="2583585"/>
          </a:xfrm>
          <a:prstGeom prst="rect">
            <a:avLst/>
          </a:prstGeom>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941537" y="3086257"/>
            <a:ext cx="3749580" cy="2499720"/>
          </a:xfrm>
          <a:prstGeom prst="rect">
            <a:avLst/>
          </a:prstGeom>
        </p:spPr>
      </p:pic>
      <p:pic>
        <p:nvPicPr>
          <p:cNvPr id="10" name="Audio 9">
            <a:hlinkClick r:id="" action="ppaction://media"/>
            <a:extLst>
              <a:ext uri="{FF2B5EF4-FFF2-40B4-BE49-F238E27FC236}">
                <a16:creationId xmlns:a16="http://schemas.microsoft.com/office/drawing/2014/main" id="{5035E76E-9EEE-F588-1457-2E74D139ADA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1200246"/>
      </p:ext>
    </p:extLst>
  </p:cSld>
  <p:clrMapOvr>
    <a:masterClrMapping/>
  </p:clrMapOvr>
  <mc:AlternateContent xmlns:mc="http://schemas.openxmlformats.org/markup-compatibility/2006">
    <mc:Choice xmlns:p14="http://schemas.microsoft.com/office/powerpoint/2010/main" Requires="p14">
      <p:transition spd="slow" p14:dur="2000" advTm="9192"/>
    </mc:Choice>
    <mc:Fallback>
      <p:transition spd="slow" advTm="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45EDC-448A-3373-267C-8587811464A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898BBCD-6622-8CCC-6502-0EFA52C99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7665D6D-91B3-79C8-D1CD-0FC43664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3ED54604-77FE-4BED-BA11-BB767BB758AC}"/>
              </a:ext>
            </a:extLst>
          </p:cNvPr>
          <p:cNvSpPr>
            <a:spLocks noGrp="1"/>
          </p:cNvSpPr>
          <p:nvPr>
            <p:ph idx="1"/>
          </p:nvPr>
        </p:nvSpPr>
        <p:spPr>
          <a:xfrm>
            <a:off x="958066" y="1604459"/>
            <a:ext cx="5634120" cy="3649082"/>
          </a:xfrm>
        </p:spPr>
        <p:txBody>
          <a:bodyPr>
            <a:normAutofit/>
          </a:bodyPr>
          <a:lstStyle/>
          <a:p>
            <a:pPr marL="0" indent="0">
              <a:buNone/>
            </a:pPr>
            <a:r>
              <a:rPr lang="en-US" sz="2200" dirty="0"/>
              <a:t>Join Emma’s family and a global community of parents learning, sharing, and growing together. </a:t>
            </a:r>
          </a:p>
          <a:p>
            <a:pPr marL="0" indent="0">
              <a:buNone/>
            </a:pPr>
            <a:endParaRPr lang="en-US" sz="2200" b="1" dirty="0"/>
          </a:p>
          <a:p>
            <a:pPr marL="0" indent="0">
              <a:buNone/>
            </a:pPr>
            <a:r>
              <a:rPr lang="en-US" sz="2200" b="1" dirty="0"/>
              <a:t>Scan the QR code to try our free app.</a:t>
            </a:r>
            <a:br>
              <a:rPr lang="en-US" sz="2200" dirty="0"/>
            </a:br>
            <a:endParaRPr lang="en-US" sz="2200" dirty="0"/>
          </a:p>
        </p:txBody>
      </p:sp>
      <p:pic>
        <p:nvPicPr>
          <p:cNvPr id="4" name="Picture 3" descr="A logo with purple text&#10;&#10;AI-generated content may be incorrect.">
            <a:extLst>
              <a:ext uri="{FF2B5EF4-FFF2-40B4-BE49-F238E27FC236}">
                <a16:creationId xmlns:a16="http://schemas.microsoft.com/office/drawing/2014/main" id="{9308EFC0-ACA2-5A06-AA0A-31BCD9DC4776}"/>
              </a:ext>
            </a:extLst>
          </p:cNvPr>
          <p:cNvPicPr>
            <a:picLocks noChangeAspect="1"/>
          </p:cNvPicPr>
          <p:nvPr/>
        </p:nvPicPr>
        <p:blipFill>
          <a:blip r:embed="rId5"/>
          <a:stretch>
            <a:fillRect/>
          </a:stretch>
        </p:blipFill>
        <p:spPr>
          <a:xfrm>
            <a:off x="7700211" y="1017092"/>
            <a:ext cx="3848322" cy="1797756"/>
          </a:xfrm>
          <a:prstGeom prst="rect">
            <a:avLst/>
          </a:prstGeom>
        </p:spPr>
      </p:pic>
      <p:pic>
        <p:nvPicPr>
          <p:cNvPr id="5" name="Graphic 4" descr="Qr Code with solid fill">
            <a:extLst>
              <a:ext uri="{FF2B5EF4-FFF2-40B4-BE49-F238E27FC236}">
                <a16:creationId xmlns:a16="http://schemas.microsoft.com/office/drawing/2014/main" id="{CB4F7305-B964-A871-1C23-4362590716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1617" y="3657600"/>
            <a:ext cx="2585510" cy="2585510"/>
          </a:xfrm>
          <a:prstGeom prst="rect">
            <a:avLst/>
          </a:prstGeom>
        </p:spPr>
      </p:pic>
      <p:pic>
        <p:nvPicPr>
          <p:cNvPr id="7" name="Audio 6">
            <a:hlinkClick r:id="" action="ppaction://media"/>
            <a:extLst>
              <a:ext uri="{FF2B5EF4-FFF2-40B4-BE49-F238E27FC236}">
                <a16:creationId xmlns:a16="http://schemas.microsoft.com/office/drawing/2014/main" id="{50C650EA-A69C-C1A0-FDC6-1B106436CB2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2755284"/>
      </p:ext>
    </p:extLst>
  </p:cSld>
  <p:clrMapOvr>
    <a:masterClrMapping/>
  </p:clrMapOvr>
  <mc:AlternateContent xmlns:mc="http://schemas.openxmlformats.org/markup-compatibility/2006">
    <mc:Choice xmlns:p14="http://schemas.microsoft.com/office/powerpoint/2010/main" Requires="p14">
      <p:transition spd="slow" p14:dur="2000" advTm="13179"/>
    </mc:Choice>
    <mc:Fallback>
      <p:transition spd="slow" advTm="13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2705</TotalTime>
  <Words>631</Words>
  <Application>Microsoft Office PowerPoint</Application>
  <PresentationFormat>Widescreen</PresentationFormat>
  <Paragraphs>76</Paragraphs>
  <Slides>8</Slides>
  <Notes>8</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Meet Emma</vt:lpstr>
      <vt:lpstr>A Name, But NO Plan</vt:lpstr>
      <vt:lpstr>That’s why we built Genex </vt:lpstr>
      <vt:lpstr>Genex – Technology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22</cp:revision>
  <dcterms:created xsi:type="dcterms:W3CDTF">2025-09-23T16:18:55Z</dcterms:created>
  <dcterms:modified xsi:type="dcterms:W3CDTF">2025-10-24T21:25:55Z</dcterms:modified>
</cp:coreProperties>
</file>